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Fira Sans"/>
      <p:regular r:id="rId24"/>
      <p:bold r:id="rId25"/>
      <p:italic r:id="rId26"/>
      <p:boldItalic r:id="rId27"/>
    </p:embeddedFont>
    <p:embeddedFont>
      <p:font typeface="Fira Code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FiraSans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-italic.fntdata"/><Relationship Id="rId25" Type="http://schemas.openxmlformats.org/officeDocument/2006/relationships/font" Target="fonts/FiraSans-bold.fntdata"/><Relationship Id="rId28" Type="http://schemas.openxmlformats.org/officeDocument/2006/relationships/font" Target="fonts/FiraCode-regular.fntdata"/><Relationship Id="rId27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Cod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2f5f1106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2f5f110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2f676a8e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2f676a8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2f676a8e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2f676a8e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2f676a8e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2f676a8e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2f676a8e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2f676a8e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2f676a8e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2f676a8e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322bd230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322bd230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2f676a8e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2f676a8e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22bd230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22bd230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322bd23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322bd23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2f5f110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2f5f110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2f5f110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2f5f110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2f5f1106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2f5f1106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322bd23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322bd23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22bd23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322bd23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 sz="2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Slab"/>
              <a:buChar char="●"/>
              <a:defRPr sz="1800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○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■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●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○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■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●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Slab"/>
              <a:buChar char="○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Slab"/>
              <a:buChar char="■"/>
              <a:defRPr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dolphingarlic/CompetitiveProgramming/blob/master/Balkan/Balkan%2019-dictionary.cp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Persistent </a:t>
            </a:r>
            <a:r>
              <a:rPr lang="en"/>
              <a:t>Data Structures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Woah time travel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#2: path copying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of storing multiple values in a single node, store multiple nodes.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use pointers to maintain parent/child relations.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Again, O(log N) nodes are created per update, but querying/updating here is O(log N). (No binary search!)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Path copying is </a:t>
            </a:r>
            <a:r>
              <a:rPr b="1" lang="en"/>
              <a:t>fully persistent.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#2: path copying (</a:t>
            </a:r>
            <a:r>
              <a:rPr lang="en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/>
              <a:t>)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struct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{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ll val;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Node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l,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r;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ll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 :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val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(x),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nullptr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),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nullptr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 {}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 {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ll, r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rr;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val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(l) val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val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(r) val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val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}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};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C678DD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#2: path copying (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build</a:t>
            </a:r>
            <a:r>
              <a:rPr lang="en"/>
              <a:t>/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update</a:t>
            </a:r>
            <a:r>
              <a:rPr lang="en"/>
              <a:t>)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build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n) {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r)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new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(a[l]);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mid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r)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/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new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build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(l, mid),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build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(mid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r));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update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pos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val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n) {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r)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new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(val);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mid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r)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/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(pos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&gt;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mid)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new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update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pos, val, mid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r));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new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update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pos, val, l, mid), 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 sz="15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);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#2: path copying (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query</a:t>
            </a:r>
            <a:r>
              <a:rPr lang="en"/>
              <a:t>)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query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a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n) {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&gt;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b </a:t>
            </a:r>
            <a:r>
              <a:rPr lang="en">
                <a:solidFill>
                  <a:srgbClr val="56B6C2"/>
                </a:solidFill>
                <a:latin typeface="Fira Code"/>
                <a:ea typeface="Fira Code"/>
                <a:cs typeface="Fira Code"/>
                <a:sym typeface="Fira Code"/>
              </a:rPr>
              <a:t>||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a)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&gt;=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a </a:t>
            </a:r>
            <a:r>
              <a:rPr lang="en">
                <a:solidFill>
                  <a:srgbClr val="56B6C2"/>
                </a:solidFill>
                <a:latin typeface="Fira Code"/>
                <a:ea typeface="Fira Code"/>
                <a:cs typeface="Fira Code"/>
                <a:sym typeface="Fira Code"/>
              </a:rPr>
              <a:t>&amp;&amp;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b)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val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mid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(l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r)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/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query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l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a, b, l, mid)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endParaRPr>
              <a:solidFill>
                <a:srgbClr val="C678DD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           </a:t>
            </a:r>
            <a:r>
              <a:rPr lang="en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query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node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-&gt;</a:t>
            </a:r>
            <a:r>
              <a:rPr lang="en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r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a, b, mid </a:t>
            </a:r>
            <a:r>
              <a:rPr lang="en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r);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applications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Largest/smallest segment contained completely inside range.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can treat the right endpoint of each segment as the time inserted.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a persistent segment tree, we can reduce this to RMQ.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2D range sum/product/XOR queries.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Basically 2D prefix sums but you don’t “update” them frequently.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Balkan Olympiad in Informatics 2019 - Dictionary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polynomial hash H of an array S is calculated by the formula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 = sum(S[i] * A</a:t>
            </a:r>
            <a:r>
              <a:rPr b="1" baseline="30000" lang="en"/>
              <a:t>i</a:t>
            </a:r>
            <a:r>
              <a:rPr b="1" lang="en"/>
              <a:t>) % 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A and M are constants and M is a prime greater than max(S[i], A).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Given S, A, and M, answer Q queries </a:t>
            </a:r>
            <a:r>
              <a:rPr b="1" lang="en"/>
              <a:t>online </a:t>
            </a:r>
            <a:r>
              <a:rPr lang="en"/>
              <a:t>of the following form: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What’s the shortest, leftmost subarray in S[l</a:t>
            </a:r>
            <a:r>
              <a:rPr b="1" baseline="-25000" lang="en"/>
              <a:t>i</a:t>
            </a:r>
            <a:r>
              <a:rPr b="1" lang="en"/>
              <a:t> : r</a:t>
            </a:r>
            <a:r>
              <a:rPr b="1" baseline="-25000" lang="en"/>
              <a:t>i</a:t>
            </a:r>
            <a:r>
              <a:rPr b="1" lang="en"/>
              <a:t>] with a hash of 0?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|S|, Q &lt;= 2 * 10</a:t>
            </a:r>
            <a:r>
              <a:rPr baseline="30000" lang="en"/>
              <a:t>5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A, M &lt;= 10</a:t>
            </a:r>
            <a:r>
              <a:rPr baseline="30000" lang="en"/>
              <a:t>9</a:t>
            </a:r>
            <a:endParaRPr baseline="30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Balkan Olympiad in Informatics 2019 - Dictionary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See my solution and code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What/Why?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76" y="1854275"/>
            <a:ext cx="3950577" cy="29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660575" y="649400"/>
            <a:ext cx="4562100" cy="1541400"/>
          </a:xfrm>
          <a:prstGeom prst="cloudCallout">
            <a:avLst>
              <a:gd fmla="val -60484" name="adj1"/>
              <a:gd fmla="val 6823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What if data structures could travel back in time?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67475" y="1842200"/>
            <a:ext cx="2377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Everyone</a:t>
            </a: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 at some point)</a:t>
            </a:r>
            <a:endParaRPr>
              <a:solidFill>
                <a:schemeClr val="l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" name="Google Shape;64;p14"/>
          <p:cNvCxnSpPr>
            <a:stCxn id="63" idx="2"/>
          </p:cNvCxnSpPr>
          <p:nvPr/>
        </p:nvCxnSpPr>
        <p:spPr>
          <a:xfrm>
            <a:off x="1956375" y="2190800"/>
            <a:ext cx="138000" cy="27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CSES 1737 - Range Queries and Copies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 is to maintain a list of arrays which initially has a single array. You have to process the following types of queries: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the value a in array k to 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Calculate the sum of values in range [a, b] in array 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copy of array k and add it to the end of the list.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Size of arrays (N), Queries (Q) &lt;= </a:t>
            </a:r>
            <a:r>
              <a:rPr lang="en"/>
              <a:t>2 * 10</a:t>
            </a:r>
            <a:r>
              <a:rPr baseline="30000" lang="en"/>
              <a:t>5</a:t>
            </a:r>
            <a:endParaRPr sz="2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Array contents, x &lt;= </a:t>
            </a:r>
            <a:r>
              <a:rPr lang="en"/>
              <a:t>10</a:t>
            </a:r>
            <a:r>
              <a:rPr baseline="30000" lang="en"/>
              <a:t>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Observations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Since this problem involves range queries, we’ll use a segment tree.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can also use a Fenwick tree, but that’s harder to make persistent.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treat the index of each array in the big array as time.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can’t store each new array.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can be up to 2 * 10</a:t>
            </a:r>
            <a:r>
              <a:rPr baseline="30000" lang="en"/>
              <a:t>5</a:t>
            </a:r>
            <a:r>
              <a:rPr lang="en"/>
              <a:t> of them.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(Bad) approach #1: brute force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Just no.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(Bad) approach #2: offline processing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 queries and updates by time, and then process them in that order.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way, you only care about the latest version of</a:t>
            </a:r>
            <a:r>
              <a:rPr lang="en"/>
              <a:t> you data structure.</a:t>
            </a:r>
            <a:endParaRPr/>
          </a:p>
        </p:txBody>
      </p:sp>
      <p:grpSp>
        <p:nvGrpSpPr>
          <p:cNvPr id="89" name="Google Shape;89;p18"/>
          <p:cNvGrpSpPr/>
          <p:nvPr/>
        </p:nvGrpSpPr>
        <p:grpSpPr>
          <a:xfrm>
            <a:off x="2796863" y="2227625"/>
            <a:ext cx="3550275" cy="2628750"/>
            <a:chOff x="2796863" y="2227625"/>
            <a:chExt cx="3550275" cy="2628750"/>
          </a:xfrm>
        </p:grpSpPr>
        <p:pic>
          <p:nvPicPr>
            <p:cNvPr id="90" name="Google Shape;9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6863" y="2227625"/>
              <a:ext cx="3550275" cy="262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8"/>
            <p:cNvSpPr/>
            <p:nvPr/>
          </p:nvSpPr>
          <p:spPr>
            <a:xfrm>
              <a:off x="2835528" y="4580696"/>
              <a:ext cx="658500" cy="227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00"/>
                  </a:solidFill>
                </a:rPr>
                <a:t>Online</a:t>
              </a:r>
              <a:endParaRPr sz="1200">
                <a:solidFill>
                  <a:srgbClr val="FFFF00"/>
                </a:solidFill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4852027" y="4580696"/>
              <a:ext cx="658500" cy="227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00"/>
                  </a:solidFill>
                </a:rPr>
                <a:t>online</a:t>
              </a:r>
              <a:endParaRPr sz="7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#1: fat nodes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of just updating a value store a list of previous values as well.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then use something like binary search or </a:t>
            </a:r>
            <a:r>
              <a:rPr lang="en">
                <a:latin typeface="Fira Code"/>
                <a:ea typeface="Fira Code"/>
                <a:cs typeface="Fira Code"/>
                <a:sym typeface="Fira Code"/>
              </a:rPr>
              <a:t>std::map::upper_bound</a:t>
            </a:r>
            <a:r>
              <a:rPr lang="en"/>
              <a:t> to find the desired values.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 a segment/Fenwick tree, O(log N) nodes are changed per update, so queries/updates happen in O(log</a:t>
            </a:r>
            <a:r>
              <a:rPr baseline="30000" lang="en"/>
              <a:t>2</a:t>
            </a:r>
            <a:r>
              <a:rPr lang="en"/>
              <a:t> N) time (because of binary search).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#1: fat nodes (Fenwick tree code)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n, q, latest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map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&lt;int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ll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&gt;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bit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" sz="14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200001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];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void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update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pos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400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ll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val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 {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(; pos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n; pos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pos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&amp;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pos)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    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bit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[pos][latest]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prev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bit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[pos].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upper_bound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(latest))-&gt;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second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val;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7F848E"/>
                </a:solidFill>
                <a:latin typeface="Fira Code"/>
                <a:ea typeface="Fira Code"/>
                <a:cs typeface="Fira Code"/>
                <a:sym typeface="Fira Code"/>
              </a:rPr>
              <a:t>    // Optional: latest++ (unless handling multiple updates for latest array)</a:t>
            </a:r>
            <a:endParaRPr i="1" sz="1400">
              <a:solidFill>
                <a:srgbClr val="7F848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5C07B"/>
                </a:solidFill>
                <a:latin typeface="Fira Code"/>
                <a:ea typeface="Fira Code"/>
                <a:cs typeface="Fira Code"/>
                <a:sym typeface="Fira Code"/>
              </a:rPr>
              <a:t>ll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query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a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i="1"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time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) {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ll ans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D19A66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(; b; b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b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&amp;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b) ans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+=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prev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bit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[b].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upper_bound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(time))-&gt;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second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(a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--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 a; a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a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&amp;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a) ans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-=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prev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bit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[a].</a:t>
            </a:r>
            <a:r>
              <a:rPr lang="en" sz="1400">
                <a:solidFill>
                  <a:srgbClr val="61AFEF"/>
                </a:solidFill>
                <a:latin typeface="Fira Code"/>
                <a:ea typeface="Fira Code"/>
                <a:cs typeface="Fira Code"/>
                <a:sym typeface="Fira Code"/>
              </a:rPr>
              <a:t>upper_bound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(time))-&gt;</a:t>
            </a:r>
            <a:r>
              <a:rPr lang="en" sz="1400">
                <a:solidFill>
                  <a:srgbClr val="E06C75"/>
                </a:solidFill>
                <a:latin typeface="Fira Code"/>
                <a:ea typeface="Fira Code"/>
                <a:cs typeface="Fira Code"/>
                <a:sym typeface="Fira Code"/>
              </a:rPr>
              <a:t>second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1400">
                <a:solidFill>
                  <a:srgbClr val="C678DD"/>
                </a:solidFill>
                <a:latin typeface="Fira Code"/>
                <a:ea typeface="Fira Code"/>
                <a:cs typeface="Fira Code"/>
                <a:sym typeface="Fira Code"/>
              </a:rPr>
              <a:t>return</a:t>
            </a: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 ans;</a:t>
            </a:r>
            <a:endParaRPr sz="1400">
              <a:solidFill>
                <a:srgbClr val="ABB2B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BB2B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(Good) approach #1: fat nodes (limitations)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 nodes are </a:t>
            </a:r>
            <a:r>
              <a:rPr b="1" lang="en"/>
              <a:t>partially persistent: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only update the latest iteration of the data structure.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can kinda get around this by using pointers, but that’s usually not useful.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You can’t copy a previous iteration of the data structure.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(This means it can’t solve the CSES problem!)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988" y="3327501"/>
            <a:ext cx="2050025" cy="155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1"/>
          <p:cNvCxnSpPr>
            <a:stCxn id="113" idx="1"/>
          </p:cNvCxnSpPr>
          <p:nvPr/>
        </p:nvCxnSpPr>
        <p:spPr>
          <a:xfrm flipH="1">
            <a:off x="5335800" y="3800075"/>
            <a:ext cx="658800" cy="99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21"/>
          <p:cNvSpPr txBox="1"/>
          <p:nvPr/>
        </p:nvSpPr>
        <p:spPr>
          <a:xfrm>
            <a:off x="5994600" y="3625775"/>
            <a:ext cx="1058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Fat nodes</a:t>
            </a:r>
            <a:endParaRPr>
              <a:solidFill>
                <a:schemeClr val="l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1761375" y="3685125"/>
            <a:ext cx="1277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CP problems</a:t>
            </a:r>
            <a:endParaRPr>
              <a:solidFill>
                <a:schemeClr val="l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15" name="Google Shape;115;p21"/>
          <p:cNvCxnSpPr>
            <a:stCxn id="114" idx="3"/>
          </p:cNvCxnSpPr>
          <p:nvPr/>
        </p:nvCxnSpPr>
        <p:spPr>
          <a:xfrm>
            <a:off x="3038475" y="3859425"/>
            <a:ext cx="402900" cy="122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